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imo Bold" charset="1" panose="020B0704020202020204"/>
      <p:regular r:id="rId20"/>
    </p:embeddedFont>
    <p:embeddedFont>
      <p:font typeface="Arimo" charset="1" panose="020B0604020202020204"/>
      <p:regular r:id="rId21"/>
    </p:embeddedFont>
    <p:embeddedFont>
      <p:font typeface="Asap" charset="1" panose="020F0504030202060203"/>
      <p:regular r:id="rId23"/>
    </p:embeddedFont>
    <p:embeddedFont>
      <p:font typeface="Barlow Condensed Semi-Bold" charset="1" panose="00000706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32" Target="notesSlides/notesSlide11.xml" Type="http://schemas.openxmlformats.org/officeDocument/2006/relationships/notesSlide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3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.png" Type="http://schemas.openxmlformats.org/officeDocument/2006/relationships/image"/><Relationship Id="rId4" Target="../media/image1.png" Type="http://schemas.openxmlformats.org/officeDocument/2006/relationships/image"/><Relationship Id="rId5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49400" y="-4032008"/>
            <a:ext cx="18288006" cy="6741916"/>
          </a:xfrm>
          <a:custGeom>
            <a:avLst/>
            <a:gdLst/>
            <a:ahLst/>
            <a:cxnLst/>
            <a:rect r="r" b="b" t="t" l="l"/>
            <a:pathLst>
              <a:path h="6741916" w="18288006">
                <a:moveTo>
                  <a:pt x="0" y="0"/>
                </a:moveTo>
                <a:lnTo>
                  <a:pt x="18288006" y="0"/>
                </a:lnTo>
                <a:lnTo>
                  <a:pt x="18288006" y="6741916"/>
                </a:lnTo>
                <a:lnTo>
                  <a:pt x="0" y="6741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28398" y="-1616182"/>
            <a:ext cx="18288006" cy="6304362"/>
          </a:xfrm>
          <a:custGeom>
            <a:avLst/>
            <a:gdLst/>
            <a:ahLst/>
            <a:cxnLst/>
            <a:rect r="r" b="b" t="t" l="l"/>
            <a:pathLst>
              <a:path h="6304362" w="18288006">
                <a:moveTo>
                  <a:pt x="0" y="0"/>
                </a:moveTo>
                <a:lnTo>
                  <a:pt x="18288006" y="0"/>
                </a:lnTo>
                <a:lnTo>
                  <a:pt x="18288006" y="6304362"/>
                </a:lnTo>
                <a:lnTo>
                  <a:pt x="0" y="630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" y="7218104"/>
            <a:ext cx="20943994" cy="4755348"/>
          </a:xfrm>
          <a:custGeom>
            <a:avLst/>
            <a:gdLst/>
            <a:ahLst/>
            <a:cxnLst/>
            <a:rect r="r" b="b" t="t" l="l"/>
            <a:pathLst>
              <a:path h="4755348" w="20943994">
                <a:moveTo>
                  <a:pt x="0" y="0"/>
                </a:moveTo>
                <a:lnTo>
                  <a:pt x="20943994" y="0"/>
                </a:lnTo>
                <a:lnTo>
                  <a:pt x="20943994" y="4755348"/>
                </a:lnTo>
                <a:lnTo>
                  <a:pt x="0" y="4755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75417" y="4103581"/>
            <a:ext cx="11947966" cy="237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9"/>
              </a:lnSpc>
            </a:pPr>
            <a:r>
              <a:rPr lang="en-US" sz="9999" b="true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POT-SHAPED</a:t>
            </a:r>
          </a:p>
          <a:p>
            <a:pPr algn="l">
              <a:lnSpc>
                <a:spcPts val="8899"/>
              </a:lnSpc>
            </a:pPr>
            <a:r>
              <a:rPr lang="en-US" sz="9999">
                <a:solidFill>
                  <a:srgbClr val="47EBEB"/>
                </a:solidFill>
                <a:latin typeface="Arimo"/>
                <a:ea typeface="Arimo"/>
                <a:cs typeface="Arimo"/>
                <a:sym typeface="Arimo"/>
              </a:rPr>
              <a:t>GRAPH ANALYZER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10819" y="6459431"/>
            <a:ext cx="6866361" cy="35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5"/>
              </a:lnSpc>
            </a:pPr>
            <a:r>
              <a:rPr lang="en-US" b="true" sz="2254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BA MALAZA 220029283 &amp; 220048806 RJ ZITHA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815752" y="6558300"/>
            <a:ext cx="26422948" cy="5999350"/>
          </a:xfrm>
          <a:custGeom>
            <a:avLst/>
            <a:gdLst/>
            <a:ahLst/>
            <a:cxnLst/>
            <a:rect r="r" b="b" t="t" l="l"/>
            <a:pathLst>
              <a:path h="5999350" w="26422948">
                <a:moveTo>
                  <a:pt x="0" y="0"/>
                </a:moveTo>
                <a:lnTo>
                  <a:pt x="26422948" y="0"/>
                </a:lnTo>
                <a:lnTo>
                  <a:pt x="26422948" y="5999350"/>
                </a:lnTo>
                <a:lnTo>
                  <a:pt x="0" y="5999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39598" y="-2227932"/>
            <a:ext cx="18288006" cy="6304362"/>
          </a:xfrm>
          <a:custGeom>
            <a:avLst/>
            <a:gdLst/>
            <a:ahLst/>
            <a:cxnLst/>
            <a:rect r="r" b="b" t="t" l="l"/>
            <a:pathLst>
              <a:path h="6304362" w="18288006">
                <a:moveTo>
                  <a:pt x="0" y="0"/>
                </a:moveTo>
                <a:lnTo>
                  <a:pt x="18288006" y="0"/>
                </a:lnTo>
                <a:lnTo>
                  <a:pt x="18288006" y="6304362"/>
                </a:lnTo>
                <a:lnTo>
                  <a:pt x="0" y="630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37800" y="-2227958"/>
            <a:ext cx="18288006" cy="6741916"/>
          </a:xfrm>
          <a:custGeom>
            <a:avLst/>
            <a:gdLst/>
            <a:ahLst/>
            <a:cxnLst/>
            <a:rect r="r" b="b" t="t" l="l"/>
            <a:pathLst>
              <a:path h="6741916" w="18288006">
                <a:moveTo>
                  <a:pt x="0" y="0"/>
                </a:moveTo>
                <a:lnTo>
                  <a:pt x="18288006" y="0"/>
                </a:lnTo>
                <a:lnTo>
                  <a:pt x="18288006" y="6741916"/>
                </a:lnTo>
                <a:lnTo>
                  <a:pt x="0" y="67419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19925" y="4586287"/>
            <a:ext cx="13648350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b="true" sz="9999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DEMO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73603">
            <a:off x="-10492900" y="4309274"/>
            <a:ext cx="26422946" cy="5999350"/>
          </a:xfrm>
          <a:custGeom>
            <a:avLst/>
            <a:gdLst/>
            <a:ahLst/>
            <a:cxnLst/>
            <a:rect r="r" b="b" t="t" l="l"/>
            <a:pathLst>
              <a:path h="5999350" w="26422946">
                <a:moveTo>
                  <a:pt x="0" y="0"/>
                </a:moveTo>
                <a:lnTo>
                  <a:pt x="26422946" y="0"/>
                </a:lnTo>
                <a:lnTo>
                  <a:pt x="26422946" y="5999350"/>
                </a:lnTo>
                <a:lnTo>
                  <a:pt x="0" y="5999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00000">
            <a:off x="-11273100" y="-3370956"/>
            <a:ext cx="18288008" cy="6741918"/>
          </a:xfrm>
          <a:custGeom>
            <a:avLst/>
            <a:gdLst/>
            <a:ahLst/>
            <a:cxnLst/>
            <a:rect r="r" b="b" t="t" l="l"/>
            <a:pathLst>
              <a:path h="6741918" w="18288008">
                <a:moveTo>
                  <a:pt x="0" y="0"/>
                </a:moveTo>
                <a:lnTo>
                  <a:pt x="18288008" y="0"/>
                </a:lnTo>
                <a:lnTo>
                  <a:pt x="18288008" y="6741918"/>
                </a:lnTo>
                <a:lnTo>
                  <a:pt x="0" y="6741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281173" y="4038180"/>
            <a:ext cx="7725654" cy="2210640"/>
            <a:chOff x="0" y="0"/>
            <a:chExt cx="10300871" cy="294751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94163"/>
              <a:ext cx="10300871" cy="1953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00"/>
                </a:lnSpc>
              </a:pPr>
              <a:r>
                <a:rPr lang="en-US" b="true" sz="11530" spc="-345">
                  <a:solidFill>
                    <a:srgbClr val="FFFFF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THANK YOU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008001" y="95250"/>
              <a:ext cx="6284870" cy="991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36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730950" y="-1755260"/>
            <a:ext cx="18287998" cy="4034418"/>
          </a:xfrm>
          <a:custGeom>
            <a:avLst/>
            <a:gdLst/>
            <a:ahLst/>
            <a:cxnLst/>
            <a:rect r="r" b="b" t="t" l="l"/>
            <a:pathLst>
              <a:path h="4034418" w="18287998">
                <a:moveTo>
                  <a:pt x="0" y="0"/>
                </a:moveTo>
                <a:lnTo>
                  <a:pt x="18287998" y="0"/>
                </a:lnTo>
                <a:lnTo>
                  <a:pt x="18287998" y="4034418"/>
                </a:lnTo>
                <a:lnTo>
                  <a:pt x="0" y="4034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52250" y="7926190"/>
            <a:ext cx="18287998" cy="4034418"/>
          </a:xfrm>
          <a:custGeom>
            <a:avLst/>
            <a:gdLst/>
            <a:ahLst/>
            <a:cxnLst/>
            <a:rect r="r" b="b" t="t" l="l"/>
            <a:pathLst>
              <a:path h="4034418" w="18287998">
                <a:moveTo>
                  <a:pt x="0" y="0"/>
                </a:moveTo>
                <a:lnTo>
                  <a:pt x="18287998" y="0"/>
                </a:lnTo>
                <a:lnTo>
                  <a:pt x="18287998" y="4034418"/>
                </a:lnTo>
                <a:lnTo>
                  <a:pt x="0" y="4034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1900" y="952900"/>
            <a:ext cx="1524420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b="true" sz="4999">
                <a:solidFill>
                  <a:srgbClr val="47EBEB"/>
                </a:solidFill>
                <a:latin typeface="Arimo Bold"/>
                <a:ea typeface="Arimo Bold"/>
                <a:cs typeface="Arimo Bold"/>
                <a:sym typeface="Arimo Bold"/>
              </a:rPr>
              <a:t>TABLE OF 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74475" y="3947450"/>
            <a:ext cx="547515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Pothole graph analyzer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4475" y="7423700"/>
            <a:ext cx="547515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Pathfinding Dijkstra’s, and A*</a:t>
            </a:r>
          </a:p>
          <a:p>
            <a:pPr algn="l" marL="604520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Similarity Detector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65275" y="3947450"/>
            <a:ext cx="547515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Using Graph ADT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65275" y="7423700"/>
            <a:ext cx="547515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How project works, Look and feel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UI design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2300" y="3244400"/>
            <a:ext cx="1187400" cy="124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b="true" sz="4999">
                <a:solidFill>
                  <a:srgbClr val="47EBEB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2300" y="6720600"/>
            <a:ext cx="1187400" cy="124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b="true" sz="4999">
                <a:solidFill>
                  <a:srgbClr val="47EBEB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12832" y="3244400"/>
            <a:ext cx="1187400" cy="124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b="true" sz="4999">
                <a:solidFill>
                  <a:srgbClr val="47EBEB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12832" y="6720600"/>
            <a:ext cx="1187400" cy="124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b="true" sz="4999">
                <a:solidFill>
                  <a:srgbClr val="47EBEB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74475" y="3470975"/>
            <a:ext cx="54751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b="true" sz="3200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PROBLEM STATEMENT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65275" y="3470975"/>
            <a:ext cx="54751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b="true" sz="3200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PROBLEM SOLUTION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74475" y="6947175"/>
            <a:ext cx="54751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b="true" sz="3200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ALGORITHM’S USED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65275" y="6947175"/>
            <a:ext cx="54751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b="true" sz="3200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DEMO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15825" y="13617700"/>
            <a:ext cx="5475150" cy="79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You can describe the topic of the section here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06625" y="13617700"/>
            <a:ext cx="5475150" cy="79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You can describe the topic of the section here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7067" y="-5541366"/>
            <a:ext cx="18288006" cy="6741916"/>
          </a:xfrm>
          <a:custGeom>
            <a:avLst/>
            <a:gdLst/>
            <a:ahLst/>
            <a:cxnLst/>
            <a:rect r="r" b="b" t="t" l="l"/>
            <a:pathLst>
              <a:path h="6741916" w="18288006">
                <a:moveTo>
                  <a:pt x="0" y="0"/>
                </a:moveTo>
                <a:lnTo>
                  <a:pt x="18288006" y="0"/>
                </a:lnTo>
                <a:lnTo>
                  <a:pt x="18288006" y="6741916"/>
                </a:lnTo>
                <a:lnTo>
                  <a:pt x="0" y="6741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479600" y="7299742"/>
            <a:ext cx="18288006" cy="6741916"/>
          </a:xfrm>
          <a:custGeom>
            <a:avLst/>
            <a:gdLst/>
            <a:ahLst/>
            <a:cxnLst/>
            <a:rect r="r" b="b" t="t" l="l"/>
            <a:pathLst>
              <a:path h="6741916" w="18288006">
                <a:moveTo>
                  <a:pt x="0" y="0"/>
                </a:moveTo>
                <a:lnTo>
                  <a:pt x="18288006" y="0"/>
                </a:lnTo>
                <a:lnTo>
                  <a:pt x="18288006" y="6741916"/>
                </a:lnTo>
                <a:lnTo>
                  <a:pt x="0" y="6741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1425" y="962425"/>
            <a:ext cx="152251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b="true" sz="4999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PROBLEM STATEMENT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610020" y="25835504"/>
            <a:ext cx="1439794" cy="240888"/>
            <a:chOff x="0" y="0"/>
            <a:chExt cx="1919725" cy="3211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9732" cy="319913"/>
            </a:xfrm>
            <a:custGeom>
              <a:avLst/>
              <a:gdLst/>
              <a:ahLst/>
              <a:cxnLst/>
              <a:rect r="r" b="b" t="t" l="l"/>
              <a:pathLst>
                <a:path h="319913" w="1919732">
                  <a:moveTo>
                    <a:pt x="0" y="0"/>
                  </a:moveTo>
                  <a:lnTo>
                    <a:pt x="0" y="319913"/>
                  </a:lnTo>
                  <a:lnTo>
                    <a:pt x="1919732" y="319913"/>
                  </a:lnTo>
                  <a:lnTo>
                    <a:pt x="1919732" y="0"/>
                  </a:lnTo>
                  <a:close/>
                </a:path>
              </a:pathLst>
            </a:custGeom>
            <a:solidFill>
              <a:srgbClr val="045049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5400000">
            <a:off x="-4961590" y="3994464"/>
            <a:ext cx="11042401" cy="2666581"/>
          </a:xfrm>
          <a:custGeom>
            <a:avLst/>
            <a:gdLst/>
            <a:ahLst/>
            <a:cxnLst/>
            <a:rect r="r" b="b" t="t" l="l"/>
            <a:pathLst>
              <a:path h="2666581" w="11042401">
                <a:moveTo>
                  <a:pt x="0" y="0"/>
                </a:moveTo>
                <a:lnTo>
                  <a:pt x="11042401" y="0"/>
                </a:lnTo>
                <a:lnTo>
                  <a:pt x="11042401" y="2666581"/>
                </a:lnTo>
                <a:lnTo>
                  <a:pt x="0" y="266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" t="0" r="-1130" b="-1351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84486" y="1724425"/>
            <a:ext cx="12519027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South Africa has two common things all people can relate too first one being Loadshedding, and second being Potholes in our roads.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884486" y="2830921"/>
            <a:ext cx="12519027" cy="33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</a:p>
          <a:p>
            <a:pPr algn="just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We know the pain of hitting a pothole when driving your car, you can even feel the pain of the driver if you’re traveling on a uber/public transport , it can damage vehicles, delay trips and cause serious accidents.</a:t>
            </a:r>
          </a:p>
          <a:p>
            <a:pPr algn="just">
              <a:lnSpc>
                <a:spcPts val="3359"/>
              </a:lnSpc>
            </a:pPr>
          </a:p>
          <a:p>
            <a:pPr algn="just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Traditional pothole detection methods manual inspections and visual surveys are slow, labour-intensive, and often ineffective, especially in rural or remote areas.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640921"/>
            <a:ext cx="152251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b="true" sz="4999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CORE PROBLEM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84486" y="7372019"/>
            <a:ext cx="12519027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There are no efficiient, scalable tools to acccess road conditions in rural areas and help both drivers and authorities tackle pothole related issues.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5400000">
            <a:off x="12291556" y="3816209"/>
            <a:ext cx="11042401" cy="2666581"/>
          </a:xfrm>
          <a:custGeom>
            <a:avLst/>
            <a:gdLst/>
            <a:ahLst/>
            <a:cxnLst/>
            <a:rect r="r" b="b" t="t" l="l"/>
            <a:pathLst>
              <a:path h="2666581" w="11042401">
                <a:moveTo>
                  <a:pt x="0" y="0"/>
                </a:moveTo>
                <a:lnTo>
                  <a:pt x="11042401" y="0"/>
                </a:lnTo>
                <a:lnTo>
                  <a:pt x="11042401" y="2666581"/>
                </a:lnTo>
                <a:lnTo>
                  <a:pt x="0" y="266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" t="0" r="-1130" b="-13518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95210" y="7402204"/>
            <a:ext cx="20943994" cy="4755348"/>
          </a:xfrm>
          <a:custGeom>
            <a:avLst/>
            <a:gdLst/>
            <a:ahLst/>
            <a:cxnLst/>
            <a:rect r="r" b="b" t="t" l="l"/>
            <a:pathLst>
              <a:path h="4755348" w="20943994">
                <a:moveTo>
                  <a:pt x="0" y="0"/>
                </a:moveTo>
                <a:lnTo>
                  <a:pt x="20943994" y="0"/>
                </a:lnTo>
                <a:lnTo>
                  <a:pt x="20943994" y="4755348"/>
                </a:lnTo>
                <a:lnTo>
                  <a:pt x="0" y="4755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1401" y="-1897930"/>
            <a:ext cx="27145240" cy="6304362"/>
          </a:xfrm>
          <a:custGeom>
            <a:avLst/>
            <a:gdLst/>
            <a:ahLst/>
            <a:cxnLst/>
            <a:rect r="r" b="b" t="t" l="l"/>
            <a:pathLst>
              <a:path h="6304362" w="27145240">
                <a:moveTo>
                  <a:pt x="0" y="0"/>
                </a:moveTo>
                <a:lnTo>
                  <a:pt x="27145240" y="0"/>
                </a:lnTo>
                <a:lnTo>
                  <a:pt x="27145240" y="6304362"/>
                </a:lnTo>
                <a:lnTo>
                  <a:pt x="0" y="630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215" r="0" b="-2421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85800" y="5415642"/>
            <a:ext cx="18288006" cy="6741916"/>
          </a:xfrm>
          <a:custGeom>
            <a:avLst/>
            <a:gdLst/>
            <a:ahLst/>
            <a:cxnLst/>
            <a:rect r="r" b="b" t="t" l="l"/>
            <a:pathLst>
              <a:path h="6741916" w="18288006">
                <a:moveTo>
                  <a:pt x="0" y="0"/>
                </a:moveTo>
                <a:lnTo>
                  <a:pt x="18288006" y="0"/>
                </a:lnTo>
                <a:lnTo>
                  <a:pt x="18288006" y="6741916"/>
                </a:lnTo>
                <a:lnTo>
                  <a:pt x="0" y="67419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11357" y="2311714"/>
            <a:ext cx="8104147" cy="6297979"/>
          </a:xfrm>
          <a:custGeom>
            <a:avLst/>
            <a:gdLst/>
            <a:ahLst/>
            <a:cxnLst/>
            <a:rect r="r" b="b" t="t" l="l"/>
            <a:pathLst>
              <a:path h="6297979" w="8104147">
                <a:moveTo>
                  <a:pt x="0" y="0"/>
                </a:moveTo>
                <a:lnTo>
                  <a:pt x="8104147" y="0"/>
                </a:lnTo>
                <a:lnTo>
                  <a:pt x="8104147" y="6297979"/>
                </a:lnTo>
                <a:lnTo>
                  <a:pt x="0" y="62979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8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3762720" y="1540189"/>
            <a:ext cx="152251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b="true" sz="4999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PROBLEM 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490575"/>
            <a:ext cx="8887257" cy="629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We are developing an image analysis-based system that detects and evaluates potholes by analysing road surface images using two key techniques:</a:t>
            </a:r>
          </a:p>
          <a:p>
            <a:pPr algn="l">
              <a:lnSpc>
                <a:spcPts val="3359"/>
              </a:lnSpc>
            </a:pP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Graph-Based Pathfinding: Road images are converted into graph representations, allowing the system to trace paths and identify disruptions indicative of cracks or potholes.</a:t>
            </a:r>
          </a:p>
          <a:p>
            <a:pPr algn="l">
              <a:lnSpc>
                <a:spcPts val="3359"/>
              </a:lnSpc>
            </a:pP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Image Similarity Detection: The system compares new road images with known samples of damaged surfaces to detect and flag similarities consistent with potholes.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1674148" y="6684868"/>
            <a:ext cx="18288006" cy="6304362"/>
          </a:xfrm>
          <a:custGeom>
            <a:avLst/>
            <a:gdLst/>
            <a:ahLst/>
            <a:cxnLst/>
            <a:rect r="r" b="b" t="t" l="l"/>
            <a:pathLst>
              <a:path h="6304362" w="18288006">
                <a:moveTo>
                  <a:pt x="18288006" y="0"/>
                </a:moveTo>
                <a:lnTo>
                  <a:pt x="0" y="0"/>
                </a:lnTo>
                <a:lnTo>
                  <a:pt x="0" y="6304362"/>
                </a:lnTo>
                <a:lnTo>
                  <a:pt x="18288006" y="630436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0476847" y="5492667"/>
            <a:ext cx="4457784" cy="4230979"/>
          </a:xfrm>
          <a:custGeom>
            <a:avLst/>
            <a:gdLst/>
            <a:ahLst/>
            <a:cxnLst/>
            <a:rect r="r" b="b" t="t" l="l"/>
            <a:pathLst>
              <a:path h="4230979" w="4457784">
                <a:moveTo>
                  <a:pt x="0" y="0"/>
                </a:moveTo>
                <a:lnTo>
                  <a:pt x="4457784" y="0"/>
                </a:lnTo>
                <a:lnTo>
                  <a:pt x="4457784" y="4230980"/>
                </a:lnTo>
                <a:lnTo>
                  <a:pt x="0" y="4230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51" r="0" b="-1340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32283" y="5379265"/>
            <a:ext cx="4398384" cy="4577869"/>
          </a:xfrm>
          <a:custGeom>
            <a:avLst/>
            <a:gdLst/>
            <a:ahLst/>
            <a:cxnLst/>
            <a:rect r="r" b="b" t="t" l="l"/>
            <a:pathLst>
              <a:path h="4577869" w="4398384">
                <a:moveTo>
                  <a:pt x="0" y="0"/>
                </a:moveTo>
                <a:lnTo>
                  <a:pt x="4398384" y="0"/>
                </a:lnTo>
                <a:lnTo>
                  <a:pt x="4398384" y="4577869"/>
                </a:lnTo>
                <a:lnTo>
                  <a:pt x="0" y="45778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24" r="0" b="-2116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6030153" y="-2059166"/>
            <a:ext cx="24603351" cy="6304362"/>
          </a:xfrm>
          <a:custGeom>
            <a:avLst/>
            <a:gdLst/>
            <a:ahLst/>
            <a:cxnLst/>
            <a:rect r="r" b="b" t="t" l="l"/>
            <a:pathLst>
              <a:path h="6304362" w="24603351">
                <a:moveTo>
                  <a:pt x="24603351" y="0"/>
                </a:moveTo>
                <a:lnTo>
                  <a:pt x="0" y="0"/>
                </a:lnTo>
                <a:lnTo>
                  <a:pt x="0" y="6304362"/>
                </a:lnTo>
                <a:lnTo>
                  <a:pt x="24603351" y="6304362"/>
                </a:lnTo>
                <a:lnTo>
                  <a:pt x="24603351" y="0"/>
                </a:lnTo>
                <a:close/>
              </a:path>
            </a:pathLst>
          </a:custGeom>
          <a:blipFill>
            <a:blip r:embed="rId3"/>
            <a:stretch>
              <a:fillRect l="0" t="-17266" r="0" b="-1726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55895" y="1073965"/>
            <a:ext cx="8376210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4"/>
              </a:lnSpc>
            </a:pPr>
            <a:r>
              <a:rPr lang="en-US" b="true" sz="4553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PATHFINDING ALGORITHM’S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483665"/>
            <a:ext cx="7205550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  <a:p>
            <a:pPr algn="just" marL="954785" indent="-477393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Dijkstra’s algorithm finds the shortest path between two points based purely on edge weights.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75861" y="3070147"/>
            <a:ext cx="8376210" cy="538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4"/>
              </a:lnSpc>
            </a:pPr>
            <a:r>
              <a:rPr lang="en-US" b="true" sz="3453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A* ALGORITHM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02964" y="2902765"/>
            <a:ext cx="7205550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  <a:p>
            <a:pPr algn="just" marL="954785" indent="-477393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A* improves this by adding a heuristic the estimated distance to the goal  making it faster for large graphs.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96853" y="3070147"/>
            <a:ext cx="8376210" cy="538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4"/>
              </a:lnSpc>
            </a:pPr>
            <a:r>
              <a:rPr lang="en-US" b="true" sz="3453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DIJSTRA’S ALGORITHM’S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17861" y="2064565"/>
            <a:ext cx="1465227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Address the problem finding a good path, from starting point to a goal avoiding obstacles.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1674148" y="6684868"/>
            <a:ext cx="18288006" cy="6304362"/>
          </a:xfrm>
          <a:custGeom>
            <a:avLst/>
            <a:gdLst/>
            <a:ahLst/>
            <a:cxnLst/>
            <a:rect r="r" b="b" t="t" l="l"/>
            <a:pathLst>
              <a:path h="6304362" w="18288006">
                <a:moveTo>
                  <a:pt x="18288006" y="0"/>
                </a:moveTo>
                <a:lnTo>
                  <a:pt x="0" y="0"/>
                </a:lnTo>
                <a:lnTo>
                  <a:pt x="0" y="6304362"/>
                </a:lnTo>
                <a:lnTo>
                  <a:pt x="18288006" y="630436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6030153" y="-2059166"/>
            <a:ext cx="24603351" cy="6304362"/>
          </a:xfrm>
          <a:custGeom>
            <a:avLst/>
            <a:gdLst/>
            <a:ahLst/>
            <a:cxnLst/>
            <a:rect r="r" b="b" t="t" l="l"/>
            <a:pathLst>
              <a:path h="6304362" w="24603351">
                <a:moveTo>
                  <a:pt x="24603351" y="0"/>
                </a:moveTo>
                <a:lnTo>
                  <a:pt x="0" y="0"/>
                </a:lnTo>
                <a:lnTo>
                  <a:pt x="0" y="6304362"/>
                </a:lnTo>
                <a:lnTo>
                  <a:pt x="24603351" y="6304362"/>
                </a:lnTo>
                <a:lnTo>
                  <a:pt x="24603351" y="0"/>
                </a:lnTo>
                <a:close/>
              </a:path>
            </a:pathLst>
          </a:custGeom>
          <a:blipFill>
            <a:blip r:embed="rId3"/>
            <a:stretch>
              <a:fillRect l="0" t="-17266" r="0" b="-1726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55895" y="2308409"/>
            <a:ext cx="8376210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4"/>
              </a:lnSpc>
            </a:pPr>
            <a:r>
              <a:rPr lang="en-US" b="true" sz="4553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SIMILARITY DETECTION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90841" y="3248025"/>
            <a:ext cx="14306318" cy="378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  <a:p>
            <a:pPr algn="just" marL="954785" indent="-477393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Finds most similar regions between Images using K-Nearest Neighbor Modeling</a:t>
            </a:r>
          </a:p>
          <a:p>
            <a:pPr algn="just" marL="954785" indent="-477393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We use a k-Nearest Neighbor (k-NN) method where we compare the feature vectors of regions from two images and calculate an average distance, lower distances mean the images are more similar.</a:t>
            </a:r>
          </a:p>
          <a:p>
            <a:pPr algn="just" marL="954785" indent="-477393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 How we calculate is 40% features, 30% Structure , and 30% K-NN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85273">
            <a:off x="10136600" y="3445616"/>
            <a:ext cx="18288006" cy="6004872"/>
          </a:xfrm>
          <a:custGeom>
            <a:avLst/>
            <a:gdLst/>
            <a:ahLst/>
            <a:cxnLst/>
            <a:rect r="r" b="b" t="t" l="l"/>
            <a:pathLst>
              <a:path h="6004872" w="18288006">
                <a:moveTo>
                  <a:pt x="0" y="0"/>
                </a:moveTo>
                <a:lnTo>
                  <a:pt x="18288006" y="0"/>
                </a:lnTo>
                <a:lnTo>
                  <a:pt x="18288006" y="6004872"/>
                </a:lnTo>
                <a:lnTo>
                  <a:pt x="0" y="6004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149869">
            <a:off x="-7046890" y="-1232418"/>
            <a:ext cx="18288006" cy="6004872"/>
          </a:xfrm>
          <a:custGeom>
            <a:avLst/>
            <a:gdLst/>
            <a:ahLst/>
            <a:cxnLst/>
            <a:rect r="r" b="b" t="t" l="l"/>
            <a:pathLst>
              <a:path h="6004872" w="18288006">
                <a:moveTo>
                  <a:pt x="0" y="0"/>
                </a:moveTo>
                <a:lnTo>
                  <a:pt x="18288006" y="0"/>
                </a:lnTo>
                <a:lnTo>
                  <a:pt x="18288006" y="6004872"/>
                </a:lnTo>
                <a:lnTo>
                  <a:pt x="0" y="6004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16513" y="1028700"/>
            <a:ext cx="14454973" cy="9034358"/>
          </a:xfrm>
          <a:custGeom>
            <a:avLst/>
            <a:gdLst/>
            <a:ahLst/>
            <a:cxnLst/>
            <a:rect r="r" b="b" t="t" l="l"/>
            <a:pathLst>
              <a:path h="9034358" w="14454973">
                <a:moveTo>
                  <a:pt x="0" y="0"/>
                </a:moveTo>
                <a:lnTo>
                  <a:pt x="14454974" y="0"/>
                </a:lnTo>
                <a:lnTo>
                  <a:pt x="14454974" y="9034358"/>
                </a:lnTo>
                <a:lnTo>
                  <a:pt x="0" y="9034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16513" y="249461"/>
            <a:ext cx="10801970" cy="552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6"/>
              </a:lnSpc>
            </a:pPr>
            <a:r>
              <a:rPr lang="en-US" b="true" sz="3547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STEP 1: USER INTERFACE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045540" y="7410654"/>
            <a:ext cx="20943994" cy="4755348"/>
          </a:xfrm>
          <a:custGeom>
            <a:avLst/>
            <a:gdLst/>
            <a:ahLst/>
            <a:cxnLst/>
            <a:rect r="r" b="b" t="t" l="l"/>
            <a:pathLst>
              <a:path h="4755348" w="20943994">
                <a:moveTo>
                  <a:pt x="0" y="0"/>
                </a:moveTo>
                <a:lnTo>
                  <a:pt x="20943994" y="0"/>
                </a:lnTo>
                <a:lnTo>
                  <a:pt x="20943994" y="4755348"/>
                </a:lnTo>
                <a:lnTo>
                  <a:pt x="0" y="4755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77948" y="-2435932"/>
            <a:ext cx="18288006" cy="6304362"/>
          </a:xfrm>
          <a:custGeom>
            <a:avLst/>
            <a:gdLst/>
            <a:ahLst/>
            <a:cxnLst/>
            <a:rect r="r" b="b" t="t" l="l"/>
            <a:pathLst>
              <a:path h="6304362" w="18288006">
                <a:moveTo>
                  <a:pt x="0" y="0"/>
                </a:moveTo>
                <a:lnTo>
                  <a:pt x="18288006" y="0"/>
                </a:lnTo>
                <a:lnTo>
                  <a:pt x="18288006" y="6304362"/>
                </a:lnTo>
                <a:lnTo>
                  <a:pt x="0" y="630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86337" y="792449"/>
            <a:ext cx="14515326" cy="9072079"/>
          </a:xfrm>
          <a:custGeom>
            <a:avLst/>
            <a:gdLst/>
            <a:ahLst/>
            <a:cxnLst/>
            <a:rect r="r" b="b" t="t" l="l"/>
            <a:pathLst>
              <a:path h="9072079" w="14515326">
                <a:moveTo>
                  <a:pt x="0" y="0"/>
                </a:moveTo>
                <a:lnTo>
                  <a:pt x="14515326" y="0"/>
                </a:lnTo>
                <a:lnTo>
                  <a:pt x="14515326" y="9072079"/>
                </a:lnTo>
                <a:lnTo>
                  <a:pt x="0" y="90720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86337" y="172155"/>
            <a:ext cx="11943287" cy="489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7"/>
              </a:lnSpc>
            </a:pPr>
            <a:r>
              <a:rPr lang="en-US" b="true" sz="3123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STEP 2: PATHFINDING ALGORITHM VISUALIZATION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327598" y="-2461832"/>
            <a:ext cx="18288006" cy="6304362"/>
          </a:xfrm>
          <a:custGeom>
            <a:avLst/>
            <a:gdLst/>
            <a:ahLst/>
            <a:cxnLst/>
            <a:rect r="r" b="b" t="t" l="l"/>
            <a:pathLst>
              <a:path h="6304362" w="18288006">
                <a:moveTo>
                  <a:pt x="0" y="0"/>
                </a:moveTo>
                <a:lnTo>
                  <a:pt x="18288006" y="0"/>
                </a:lnTo>
                <a:lnTo>
                  <a:pt x="18288006" y="6304362"/>
                </a:lnTo>
                <a:lnTo>
                  <a:pt x="0" y="6304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50200" y="-4877658"/>
            <a:ext cx="18288006" cy="6741916"/>
          </a:xfrm>
          <a:custGeom>
            <a:avLst/>
            <a:gdLst/>
            <a:ahLst/>
            <a:cxnLst/>
            <a:rect r="r" b="b" t="t" l="l"/>
            <a:pathLst>
              <a:path h="6741916" w="18288006">
                <a:moveTo>
                  <a:pt x="0" y="0"/>
                </a:moveTo>
                <a:lnTo>
                  <a:pt x="18288006" y="0"/>
                </a:lnTo>
                <a:lnTo>
                  <a:pt x="18288006" y="6741916"/>
                </a:lnTo>
                <a:lnTo>
                  <a:pt x="0" y="6741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96605" y="1145457"/>
            <a:ext cx="13930003" cy="8706252"/>
          </a:xfrm>
          <a:custGeom>
            <a:avLst/>
            <a:gdLst/>
            <a:ahLst/>
            <a:cxnLst/>
            <a:rect r="r" b="b" t="t" l="l"/>
            <a:pathLst>
              <a:path h="8706252" w="13930003">
                <a:moveTo>
                  <a:pt x="0" y="0"/>
                </a:moveTo>
                <a:lnTo>
                  <a:pt x="13930003" y="0"/>
                </a:lnTo>
                <a:lnTo>
                  <a:pt x="13930003" y="8706252"/>
                </a:lnTo>
                <a:lnTo>
                  <a:pt x="0" y="87062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96605" y="446938"/>
            <a:ext cx="11650685" cy="58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b="true" sz="3675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STEP 3: SIMILARITY DETECTION VISUALIZATION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DAGoFTgsG0U</dc:identifier>
  <dcterms:modified xsi:type="dcterms:W3CDTF">2011-08-01T06:04:30Z</dcterms:modified>
  <cp:revision>1</cp:revision>
  <dc:title>Copy of Futuristic Background by Slidesgo.pptx</dc:title>
</cp:coreProperties>
</file>